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4" r:id="rId2"/>
  </p:sldMasterIdLst>
  <p:notesMasterIdLst>
    <p:notesMasterId r:id="rId16"/>
  </p:notesMasterIdLst>
  <p:handoutMasterIdLst>
    <p:handoutMasterId r:id="rId17"/>
  </p:handoutMasterIdLst>
  <p:sldIdLst>
    <p:sldId id="263" r:id="rId3"/>
    <p:sldId id="325" r:id="rId4"/>
    <p:sldId id="323" r:id="rId5"/>
    <p:sldId id="328" r:id="rId6"/>
    <p:sldId id="326" r:id="rId7"/>
    <p:sldId id="315" r:id="rId8"/>
    <p:sldId id="316" r:id="rId9"/>
    <p:sldId id="334" r:id="rId10"/>
    <p:sldId id="335" r:id="rId11"/>
    <p:sldId id="332" r:id="rId12"/>
    <p:sldId id="333" r:id="rId13"/>
    <p:sldId id="336" r:id="rId14"/>
    <p:sldId id="337" r:id="rId15"/>
  </p:sldIdLst>
  <p:sldSz cx="9144000" cy="6858000" type="screen4x3"/>
  <p:notesSz cx="6669088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5FF89"/>
    <a:srgbClr val="77B800"/>
    <a:srgbClr val="686868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2" autoAdjust="0"/>
    <p:restoredTop sz="90286" autoAdjust="0"/>
  </p:normalViewPr>
  <p:slideViewPr>
    <p:cSldViewPr>
      <p:cViewPr varScale="1">
        <p:scale>
          <a:sx n="62" d="100"/>
          <a:sy n="62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423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379423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DBE09-DD6E-4B75-A3A8-E53B11BFB1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357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712"/>
            <a:ext cx="5335270" cy="444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848"/>
            <a:ext cx="2889938" cy="49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848"/>
            <a:ext cx="2889938" cy="49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E39659-02B3-4860-BAAA-4739BB98E6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48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09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9659-02B3-4860-BAAA-4739BB98E61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77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bdkj_wu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p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150813"/>
            <a:ext cx="6553200" cy="5667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pic>
        <p:nvPicPr>
          <p:cNvPr id="98309" name="Picture 5" descr="slo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628775"/>
            <a:ext cx="16986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836613"/>
            <a:ext cx="4572000" cy="936625"/>
          </a:xfrm>
        </p:spPr>
        <p:txBody>
          <a:bodyPr wrap="none" lIns="0" tIns="0" rIns="0" bIns="0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BDKJ Regular" pitchFamily="50" charset="0"/>
              <a:buNone/>
              <a:defRPr>
                <a:solidFill>
                  <a:schemeClr val="bg1"/>
                </a:solidFill>
                <a:latin typeface="BDKJ Light" pitchFamily="50" charset="0"/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D265-D00E-4AC2-97E8-E354B15ADFA6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EB759-BB89-4450-9126-ECAB80B6A5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55101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4600" y="150813"/>
            <a:ext cx="1981200" cy="5751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50813"/>
            <a:ext cx="5791200" cy="5751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59F8-7976-4963-9329-E73E68CDB268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C8CA0-2995-44FF-8845-B30D37C26D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19480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0813"/>
            <a:ext cx="6096000" cy="566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47738" y="2286000"/>
            <a:ext cx="3602037" cy="3616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02175" y="2286000"/>
            <a:ext cx="3603625" cy="3616325"/>
          </a:xfrm>
        </p:spPr>
        <p:txBody>
          <a:bodyPr/>
          <a:lstStyle/>
          <a:p>
            <a:r>
              <a:rPr lang="de-DE"/>
              <a:t>ClipArt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EFA485-A270-4D9D-A0A6-1294A1312219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574675" cy="476250"/>
          </a:xfrm>
        </p:spPr>
        <p:txBody>
          <a:bodyPr/>
          <a:lstStyle>
            <a:lvl1pPr>
              <a:defRPr/>
            </a:lvl1pPr>
          </a:lstStyle>
          <a:p>
            <a:fld id="{D3D3137C-E1AF-4F4D-B009-A584CCB7E7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97407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dkj_wu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p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150813"/>
            <a:ext cx="6553200" cy="56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pic>
        <p:nvPicPr>
          <p:cNvPr id="77829" name="Picture 5" descr="slo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628775"/>
            <a:ext cx="16986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836613"/>
            <a:ext cx="4572000" cy="936625"/>
          </a:xfrm>
        </p:spPr>
        <p:txBody>
          <a:bodyPr wrap="none" lIns="0" tIns="0" rIns="0" bIns="0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BDKJ Regular" pitchFamily="50" charset="0"/>
              <a:buNone/>
              <a:defRPr sz="2600">
                <a:solidFill>
                  <a:schemeClr val="bg1"/>
                </a:solidFill>
                <a:latin typeface="BDKJ Light" pitchFamily="50" charset="0"/>
              </a:defRPr>
            </a:lvl1pPr>
          </a:lstStyle>
          <a:p>
            <a:pPr lvl="0"/>
            <a:r>
              <a:rPr lang="de-DE" altLang="de-DE" noProof="0"/>
              <a:t>Klicken Sie, um das Format des Untertitelmasters zu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495B2-98F1-4935-AAEA-CFA842B90676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E1E190-1BF6-4A37-A777-8C63033713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95008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3E5A0-E679-4D93-8C03-04CF4E680D32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D74B4F-519D-47CB-A35E-090608DA1A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83856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8" y="1484313"/>
            <a:ext cx="360203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2175" y="1484313"/>
            <a:ext cx="360362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8A5F1-85B6-4BEC-AEB6-01C60FFD4FDA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0754F-4AA9-48FC-949C-8979D31841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630007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ECC8B-2C76-4E3B-AA52-76CE596A147E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84342-7616-4C86-B22F-07A1486D99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24934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80D72-30D2-4B39-B02B-67334C545800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126F9-8AB1-4841-B48E-1A5438F610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00879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BB311-250A-41C5-B3F7-A262F33352E2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2DCC-C56D-4E38-9735-A7831BD89A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323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0E958-847C-4631-A2F1-60495A4459E6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F4046-A7EE-43C5-96CC-D08F3F3297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33027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8D314-FE43-4283-B23E-CAB9EA891927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E985ED-47CB-4F81-B842-0BB94E5CC9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744535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A990ED-5C17-4225-A1DE-7C37EAF32269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FEFEDD-1A26-407B-9EB6-ED5C0068E7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816917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81B95-7E48-4AD2-B2C6-E312849DC3DF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C31BC-46CE-4902-84AF-DF3BF2C2A0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00605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4600" y="150813"/>
            <a:ext cx="1981200" cy="5751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50813"/>
            <a:ext cx="5791200" cy="5751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C2B5C-BABD-4C99-8D6A-724AED82857F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6E3D5-89F6-47F5-83C1-301F4A4C68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00694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8DFC1-8FAF-4F89-ADCD-DAD7C20F3D84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AC70B-F8D7-4307-9F8E-77526481AF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04743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3602037" cy="361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2175" y="2286000"/>
            <a:ext cx="3603625" cy="361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009C9-A229-466C-B9AF-2A415CD571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66550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032CD-CF8D-4A6C-9AF3-0A298877F5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92106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E5A38-E8E4-476C-8005-95A7D0DECE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56552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23D33-C6BE-48DB-9640-F7C3289268F9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6A71A-DF4E-4EAB-AE32-F54FB450C8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436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155EC-E239-46D4-BC4B-681141DF6D3F}" type="datetime1">
              <a:rPr lang="de-DE" altLang="de-DE"/>
              <a:pPr/>
              <a:t>21.03.2022</a:t>
            </a:fld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76F98-E45F-4B61-9D9D-21CD2BA3EF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55728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090E5-049C-4DDF-A936-CAB7EFE445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09171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dkj_wus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13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0813"/>
            <a:ext cx="6096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2286000"/>
            <a:ext cx="7358062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DKJ Light" pitchFamily="50" charset="0"/>
              </a:defRPr>
            </a:lvl1pPr>
          </a:lstStyle>
          <a:p>
            <a:fld id="{03C80962-1BC8-4B71-9530-BF7646960317}" type="datetime1">
              <a:rPr lang="de-DE" altLang="de-DE"/>
              <a:pPr/>
              <a:t>21.03.2022</a:t>
            </a:fld>
            <a:endParaRPr lang="de-DE" altLang="de-DE"/>
          </a:p>
        </p:txBody>
      </p:sp>
      <p:pic>
        <p:nvPicPr>
          <p:cNvPr id="97286" name="Picture 6" descr="pp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248400"/>
            <a:ext cx="574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DKJ Light" pitchFamily="50" charset="0"/>
              </a:defRPr>
            </a:lvl1pPr>
          </a:lstStyle>
          <a:p>
            <a:fld id="{7CC4CC0C-F7C2-4768-A73E-3ED5D2FBB7A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8" r:id="rId12"/>
  </p:sldLayoutIdLst>
  <p:transition>
    <p:fade/>
  </p:transition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BDKJ Bold" pitchFamily="50" charset="0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9368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2pPr>
      <a:lvl3pPr marL="877888" indent="-293688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3pPr>
      <a:lvl4pPr marL="1182688" indent="-303213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4pPr>
      <a:lvl5pPr marL="14859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5pPr>
      <a:lvl6pPr marL="19431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6pPr>
      <a:lvl7pPr marL="24003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7pPr>
      <a:lvl8pPr marL="28575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8pPr>
      <a:lvl9pPr marL="3314700" indent="-301625" algn="l" rtl="0" eaLnBrk="1" fontAlgn="base" hangingPunct="1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0813"/>
            <a:ext cx="60960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1484313"/>
            <a:ext cx="7358062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DKJ Light" pitchFamily="50" charset="0"/>
              </a:defRPr>
            </a:lvl1pPr>
          </a:lstStyle>
          <a:p>
            <a:fld id="{479849B2-DCCA-4E0B-9C60-955E69A8E126}" type="datetime1">
              <a:rPr lang="de-DE" altLang="de-DE"/>
              <a:pPr/>
              <a:t>21.03.2022</a:t>
            </a:fld>
            <a:endParaRPr lang="de-DE" altLang="de-DE"/>
          </a:p>
        </p:txBody>
      </p:sp>
      <p:pic>
        <p:nvPicPr>
          <p:cNvPr id="76806" name="Picture 6" descr="pp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41900"/>
            <a:ext cx="19145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248400"/>
            <a:ext cx="574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DKJ Light" pitchFamily="50" charset="0"/>
              </a:defRPr>
            </a:lvl1pPr>
          </a:lstStyle>
          <a:p>
            <a:fld id="{6CE3AED9-5F21-4128-9976-BB5C502148A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77B800"/>
          </a:solidFill>
          <a:latin typeface="BDKJ Bold" pitchFamily="50" charset="0"/>
          <a:cs typeface="Arial" charset="0"/>
        </a:defRPr>
      </a:lvl9pPr>
    </p:titleStyle>
    <p:bodyStyle>
      <a:lvl1pPr marL="287338" indent="-287338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293688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2pPr>
      <a:lvl3pPr marL="877888" indent="-293688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3pPr>
      <a:lvl4pPr marL="1182688" indent="-303213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4pPr>
      <a:lvl5pPr marL="14859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5pPr>
      <a:lvl6pPr marL="19431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6pPr>
      <a:lvl7pPr marL="24003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7pPr>
      <a:lvl8pPr marL="28575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8pPr>
      <a:lvl9pPr marL="3314700" indent="-301625" algn="l" rtl="0" fontAlgn="base">
        <a:spcBef>
          <a:spcPct val="20000"/>
        </a:spcBef>
        <a:spcAft>
          <a:spcPct val="0"/>
        </a:spcAft>
        <a:buFont typeface="BDKJ Regular" pitchFamily="50" charset="0"/>
        <a:buChar char="→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tjIHkg55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altLang="de-DE" sz="4400" b="1" dirty="0" smtClean="0"/>
              <a:t>Jugendbeteiligung</a:t>
            </a:r>
            <a:endParaRPr lang="de-DE" altLang="de-DE" sz="6000" b="1" dirty="0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altLang="de-DE" sz="3200" dirty="0" smtClean="0">
                <a:latin typeface="BDKJ Regular" pitchFamily="50" charset="0"/>
              </a:rPr>
              <a:t>Was heißt das eigentlich?</a:t>
            </a:r>
            <a:endParaRPr lang="de-DE" altLang="de-DE" sz="3200" dirty="0">
              <a:latin typeface="BDKJ Regular" pitchFamily="50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 smtClean="0">
                <a:latin typeface="BDKJ Light" pitchFamily="50" charset="0"/>
              </a:rPr>
              <a:t>Verknüpfung zur Kommune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latin typeface="BDKJ Light" pitchFamily="50" charset="0"/>
              </a:rPr>
              <a:t>§ 41a Gemeindeordnung Baden-Württemberg</a:t>
            </a:r>
          </a:p>
          <a:p>
            <a:pPr marL="0" indent="0" algn="ctr">
              <a:buNone/>
            </a:pPr>
            <a:r>
              <a:rPr lang="de-DE" dirty="0" smtClean="0">
                <a:latin typeface="BDKJ Light" pitchFamily="50" charset="0"/>
              </a:rPr>
              <a:t>(1) </a:t>
            </a:r>
            <a:r>
              <a:rPr lang="de-DE" dirty="0">
                <a:latin typeface="BDKJ Light" pitchFamily="50" charset="0"/>
              </a:rPr>
              <a:t>Die Gemeinde soll Kinder und muss Jugendliche bei Planungen und Vorhaben, die ihre Interessen berühren, in angemessener Weise beteiligen. Dafür sind von der Gemeinde geeignete Beteiligungsverfahren zu entwickeln</a:t>
            </a:r>
            <a:r>
              <a:rPr lang="de-DE" dirty="0" smtClean="0">
                <a:latin typeface="BDKJ Light" pitchFamily="50" charset="0"/>
              </a:rPr>
              <a:t>. </a:t>
            </a:r>
            <a:r>
              <a:rPr lang="de-DE" dirty="0">
                <a:latin typeface="BDKJ Light" pitchFamily="50" charset="0"/>
              </a:rPr>
              <a:t>Insbesondere kann die Gemeinde einen Jugendgemeinderat oder eine andere Jugendvertretung einrichten.</a:t>
            </a:r>
            <a:endParaRPr lang="de-DE" dirty="0" smtClean="0">
              <a:latin typeface="BDKJ Light" pitchFamily="50" charset="0"/>
            </a:endParaRPr>
          </a:p>
          <a:p>
            <a:pPr marL="0" indent="0">
              <a:buNone/>
            </a:pPr>
            <a:endParaRPr lang="de-DE" dirty="0" smtClean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388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 smtClean="0">
                <a:latin typeface="BDKJ Light" pitchFamily="50" charset="0"/>
              </a:rPr>
              <a:t>Verknüpfung zur Kommune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latin typeface="BDKJ Light" pitchFamily="50" charset="0"/>
              </a:rPr>
              <a:t>§ 41a Gemeindeordnung Baden-Württemberg</a:t>
            </a:r>
          </a:p>
          <a:p>
            <a:pPr marL="0" indent="0">
              <a:buNone/>
            </a:pPr>
            <a:r>
              <a:rPr lang="de-DE" dirty="0" smtClean="0">
                <a:latin typeface="BDKJ Light" pitchFamily="50" charset="0"/>
              </a:rPr>
              <a:t>Mögliche Formate: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Jugendgemeinderat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Jugendhearings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Jugendforen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Jugendsprechstunden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…</a:t>
            </a: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6944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 smtClean="0">
                <a:latin typeface="BDKJ Light" pitchFamily="50" charset="0"/>
              </a:rPr>
              <a:t>Selbstreflexion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endParaRPr lang="de-DE" sz="3600" b="1" dirty="0" smtClean="0">
              <a:latin typeface="BDKJ Light" pitchFamily="50" charset="0"/>
            </a:endParaRPr>
          </a:p>
          <a:p>
            <a:pPr marL="0" indent="0" algn="ctr">
              <a:buNone/>
            </a:pPr>
            <a:r>
              <a:rPr lang="de-DE" sz="3600" b="1" dirty="0" smtClean="0">
                <a:latin typeface="BDKJ Light" pitchFamily="50" charset="0"/>
              </a:rPr>
              <a:t>Wenn ich an Jugendbeteiligung in meiner Gemeinde, SE, …, denke, dann…</a:t>
            </a:r>
            <a:endParaRPr lang="de-DE" sz="3600" b="1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574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 smtClean="0">
                <a:latin typeface="BDKJ Light" pitchFamily="50" charset="0"/>
              </a:rPr>
              <a:t>Und jetzt?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endParaRPr lang="de-DE" sz="3600" b="1" dirty="0" smtClean="0">
              <a:latin typeface="BDKJ Light" pitchFamily="50" charset="0"/>
            </a:endParaRPr>
          </a:p>
          <a:p>
            <a:pPr marL="0" indent="0" algn="ctr">
              <a:buNone/>
            </a:pPr>
            <a:r>
              <a:rPr lang="de-DE" sz="3600" b="1" dirty="0" smtClean="0">
                <a:latin typeface="BDKJ Light" pitchFamily="50" charset="0"/>
              </a:rPr>
              <a:t>Was braucht es, um gute Jugendbeteiligung in meiner Gemeinde, SE, … zu ermöglichen?</a:t>
            </a:r>
            <a:endParaRPr lang="de-DE" sz="3600" b="1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468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>
                <a:latin typeface="BDKJ Light" pitchFamily="50" charset="0"/>
              </a:rPr>
              <a:t>Unser Demokratieverständnis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BDKJ Light" pitchFamily="50" charset="0"/>
              </a:rPr>
              <a:t>Demokratie als </a:t>
            </a:r>
            <a:r>
              <a:rPr lang="de-DE" dirty="0" smtClean="0">
                <a:latin typeface="BDKJ Light" pitchFamily="50" charset="0"/>
              </a:rPr>
              <a:t>Lebensform </a:t>
            </a:r>
            <a:r>
              <a:rPr lang="de-DE" dirty="0">
                <a:latin typeface="BDKJ Light" pitchFamily="50" charset="0"/>
              </a:rPr>
              <a:t>(</a:t>
            </a:r>
            <a:r>
              <a:rPr lang="de-DE" dirty="0" smtClean="0">
                <a:latin typeface="BDKJ Light" pitchFamily="50" charset="0"/>
              </a:rPr>
              <a:t>John Dewey)</a:t>
            </a:r>
            <a:endParaRPr lang="de-DE" dirty="0">
              <a:latin typeface="BDKJ Light" pitchFamily="50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latin typeface="BDKJ Light" pitchFamily="50" charset="0"/>
              </a:rPr>
              <a:t>Fokus auf das alltägliche Leben, die Mikro-Ebene der demokratischen Kultur und des sozialen Zusammenlebens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>
                <a:latin typeface="BDKJ Light" pitchFamily="50" charset="0"/>
              </a:rPr>
              <a:t>Grundfrage: wie kann Demokratie erfahrbar gemacht werden?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>
                <a:latin typeface="BDKJ Light" pitchFamily="50" charset="0"/>
              </a:rPr>
              <a:t>Bildet die Grundlage für ein demokratisches politisches </a:t>
            </a:r>
            <a:r>
              <a:rPr lang="de-DE" dirty="0" smtClean="0">
                <a:latin typeface="BDKJ Light" pitchFamily="50" charset="0"/>
              </a:rPr>
              <a:t>Engagement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>
                <a:latin typeface="BDKJ Light" pitchFamily="50" charset="0"/>
              </a:rPr>
              <a:t>Zentrales Element: Beteiligung!</a:t>
            </a:r>
            <a:endParaRPr lang="de-DE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50748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>
                <a:latin typeface="BDKJ Light" pitchFamily="50" charset="0"/>
              </a:rPr>
              <a:t>Begriffsklärungen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BDKJ Light" pitchFamily="50" charset="0"/>
              </a:rPr>
              <a:t>Teilhabe vs. Beteiligung/ Partizipation</a:t>
            </a: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latin typeface="BDKJ Light" pitchFamily="50" charset="0"/>
              </a:rPr>
              <a:t>Teilhabe = grundsätzliches Recht auf „Einbezogen sein in eine Lebenssituation“ (WHO) </a:t>
            </a:r>
            <a:r>
              <a:rPr lang="de-DE" dirty="0">
                <a:latin typeface="BDKJ Light" pitchFamily="50" charset="0"/>
                <a:sym typeface="Wingdings" panose="05000000000000000000" pitchFamily="2" charset="2"/>
              </a:rPr>
              <a:t> passiv</a:t>
            </a:r>
          </a:p>
          <a:p>
            <a:pPr>
              <a:buFont typeface="Arial" pitchFamily="34" charset="0"/>
              <a:buChar char="•"/>
            </a:pPr>
            <a:r>
              <a:rPr lang="de-DE" dirty="0">
                <a:latin typeface="BDKJ Light" pitchFamily="50" charset="0"/>
                <a:sym typeface="Wingdings" panose="05000000000000000000" pitchFamily="2" charset="2"/>
              </a:rPr>
              <a:t>Beteiligung / Partizipation = die konkrete Möglichkeit sich einzubringen und Lebenssituationen (mit) zu gestalten </a:t>
            </a:r>
          </a:p>
          <a:p>
            <a:pPr marL="0" indent="0">
              <a:buNone/>
            </a:pPr>
            <a:r>
              <a:rPr lang="de-DE" dirty="0">
                <a:latin typeface="BDKJ Light" pitchFamily="50" charset="0"/>
                <a:sym typeface="Wingdings" panose="05000000000000000000" pitchFamily="2" charset="2"/>
              </a:rPr>
              <a:t>      aktiv </a:t>
            </a: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2648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dirty="0" smtClean="0"/>
              <a:t>Jugendbeteiligung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3200" dirty="0" smtClean="0">
                <a:latin typeface="BDKJ Light" pitchFamily="50" charset="0"/>
              </a:rPr>
              <a:t>Stufen der Beteiligung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2" name="Rechteck 21"/>
          <p:cNvSpPr/>
          <p:nvPr/>
        </p:nvSpPr>
        <p:spPr bwMode="auto">
          <a:xfrm>
            <a:off x="557057" y="5157192"/>
            <a:ext cx="702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effectLst/>
                <a:latin typeface="Trebuchet MS" pitchFamily="34" charset="0"/>
                <a:cs typeface="Arial" charset="0"/>
              </a:rPr>
              <a:t>Fremdbestimmung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1097057" y="4761192"/>
            <a:ext cx="6480000" cy="39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Dekoration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1637057" y="4401192"/>
            <a:ext cx="594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Alibi-Teilhabe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2177057" y="4041192"/>
            <a:ext cx="5400000" cy="360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Teilhabe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2717057" y="3681192"/>
            <a:ext cx="4860000" cy="360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Partizipation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257057" y="3321192"/>
            <a:ext cx="4320000" cy="360000"/>
          </a:xfrm>
          <a:prstGeom prst="rect">
            <a:avLst/>
          </a:prstGeom>
          <a:solidFill>
            <a:srgbClr val="D5FF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Mitbestimmung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3797057" y="2961192"/>
            <a:ext cx="3780000" cy="360000"/>
          </a:xfrm>
          <a:prstGeom prst="rect">
            <a:avLst/>
          </a:prstGeom>
          <a:solidFill>
            <a:srgbClr val="D5FF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Selbstbestimmung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4337057" y="2601192"/>
            <a:ext cx="3240000" cy="360000"/>
          </a:xfrm>
          <a:prstGeom prst="rect">
            <a:avLst/>
          </a:prstGeom>
          <a:solidFill>
            <a:srgbClr val="D5FF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rPr>
              <a:t>Selbstverwaltung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573325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DKJ Light" pitchFamily="50" charset="0"/>
                <a:cs typeface="+mn-cs"/>
              </a:rPr>
              <a:t>In diesem </a:t>
            </a:r>
            <a:r>
              <a:rPr lang="de-DE" sz="2000" dirty="0" smtClean="0">
                <a:latin typeface="BDKJ Light" pitchFamily="50" charset="0"/>
                <a:cs typeface="+mn-cs"/>
                <a:hlinkClick r:id="rId3"/>
              </a:rPr>
              <a:t>Video</a:t>
            </a:r>
            <a:r>
              <a:rPr lang="de-DE" sz="2000" dirty="0" smtClean="0">
                <a:latin typeface="BDKJ Light" pitchFamily="50" charset="0"/>
                <a:cs typeface="+mn-cs"/>
              </a:rPr>
              <a:t> </a:t>
            </a:r>
            <a:r>
              <a:rPr lang="de-DE" sz="2000" dirty="0">
                <a:latin typeface="BDKJ Light" pitchFamily="50" charset="0"/>
                <a:cs typeface="+mn-cs"/>
              </a:rPr>
              <a:t>werden die einzelnen Stufen genauer erläutert.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1000" y="1865203"/>
            <a:ext cx="719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BDKJ Light" pitchFamily="50" charset="0"/>
                <a:cs typeface="+mn-cs"/>
              </a:rPr>
              <a:t>Die Stufen der Beteiligung bieten eine erste Orientierung zu der Frage, wie viel </a:t>
            </a:r>
            <a:r>
              <a:rPr lang="de-DE" sz="2000" dirty="0" smtClean="0">
                <a:latin typeface="BDKJ Light" pitchFamily="50" charset="0"/>
                <a:cs typeface="+mn-cs"/>
              </a:rPr>
              <a:t>an Jugendbeteiligung </a:t>
            </a:r>
            <a:r>
              <a:rPr lang="de-DE" sz="2000" dirty="0">
                <a:latin typeface="BDKJ Light" pitchFamily="50" charset="0"/>
                <a:cs typeface="+mn-cs"/>
              </a:rPr>
              <a:t>bei einer Veranstaltung oder bei einer Organisation ermöglicht wird.</a:t>
            </a:r>
          </a:p>
        </p:txBody>
      </p:sp>
    </p:spTree>
    <p:extLst>
      <p:ext uri="{BB962C8B-B14F-4D97-AF65-F5344CB8AC3E}">
        <p14:creationId xmlns:p14="http://schemas.microsoft.com/office/powerpoint/2010/main" val="943111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>
                <a:latin typeface="BDKJ Light" pitchFamily="50" charset="0"/>
              </a:rPr>
              <a:t>Und jetzt </a:t>
            </a:r>
            <a:r>
              <a:rPr lang="de-DE" altLang="de-DE" sz="3200" dirty="0" smtClean="0">
                <a:latin typeface="BDKJ Light" pitchFamily="50" charset="0"/>
              </a:rPr>
              <a:t>Ihr!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endParaRPr lang="de-DE" b="1" dirty="0">
              <a:latin typeface="BDKJ Light" pitchFamily="50" charset="0"/>
            </a:endParaRPr>
          </a:p>
          <a:p>
            <a:pPr marL="0" indent="0" algn="ctr">
              <a:buNone/>
            </a:pPr>
            <a:endParaRPr lang="de-DE" b="1" dirty="0">
              <a:latin typeface="BDKJ Light" pitchFamily="50" charset="0"/>
            </a:endParaRPr>
          </a:p>
          <a:p>
            <a:pPr marL="0" indent="0" algn="ctr">
              <a:buNone/>
            </a:pPr>
            <a:endParaRPr lang="de-DE" b="1" dirty="0">
              <a:latin typeface="BDKJ Light" pitchFamily="50" charset="0"/>
            </a:endParaRPr>
          </a:p>
          <a:p>
            <a:pPr marL="0" indent="0" algn="ctr">
              <a:buNone/>
            </a:pPr>
            <a:r>
              <a:rPr lang="de-DE" b="1" dirty="0">
                <a:latin typeface="BDKJ Light" pitchFamily="50" charset="0"/>
              </a:rPr>
              <a:t>Was macht Beteiligung für </a:t>
            </a:r>
            <a:r>
              <a:rPr lang="de-DE" b="1" dirty="0" smtClean="0">
                <a:latin typeface="BDKJ Light" pitchFamily="50" charset="0"/>
              </a:rPr>
              <a:t>Euch aus</a:t>
            </a:r>
            <a:r>
              <a:rPr lang="de-DE" b="1" dirty="0">
                <a:latin typeface="BDKJ Light" pitchFamily="50" charset="0"/>
              </a:rPr>
              <a:t>?</a:t>
            </a: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23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>
                <a:latin typeface="BDKJ Light" pitchFamily="50" charset="0"/>
              </a:rPr>
              <a:t>Echte Jugendbeteiligung braucht …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latin typeface="BDKJ Light" pitchFamily="50" charset="0"/>
              </a:rPr>
              <a:t>Mut</a:t>
            </a:r>
            <a:r>
              <a:rPr lang="de-DE" sz="2400" dirty="0">
                <a:latin typeface="BDKJ Light" pitchFamily="50" charset="0"/>
              </a:rPr>
              <a:t> </a:t>
            </a:r>
            <a:r>
              <a:rPr lang="de-DE" sz="2400" dirty="0" smtClean="0">
                <a:latin typeface="BDKJ Light" pitchFamily="50" charset="0"/>
              </a:rPr>
              <a:t>jungen Menschen wirkliche Entscheidungsräume zu eröffnen.</a:t>
            </a:r>
            <a:endParaRPr lang="de-DE" sz="2400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400" dirty="0">
              <a:latin typeface="BDKJ Light" pitchFamily="50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BDKJ Light" pitchFamily="50" charset="0"/>
              </a:rPr>
              <a:t>Vertrauen</a:t>
            </a:r>
            <a:r>
              <a:rPr lang="de-DE" sz="2400" dirty="0" smtClean="0">
                <a:latin typeface="BDKJ Light" pitchFamily="50" charset="0"/>
              </a:rPr>
              <a:t>, dass durch ernst gemeinte Beteiligung eine wirkliche Bereicherung für das gesellschaftliche Zusammenlegen entsteht.</a:t>
            </a:r>
            <a:endParaRPr lang="de-DE" sz="2400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400" dirty="0">
              <a:latin typeface="BDKJ Light" pitchFamily="50" charset="0"/>
            </a:endParaRPr>
          </a:p>
          <a:p>
            <a:pPr marL="0" indent="0">
              <a:buNone/>
            </a:pPr>
            <a:r>
              <a:rPr lang="de-DE" sz="2400" b="1" dirty="0">
                <a:latin typeface="BDKJ Light" pitchFamily="50" charset="0"/>
              </a:rPr>
              <a:t>Bereitschaft</a:t>
            </a:r>
            <a:r>
              <a:rPr lang="de-DE" sz="2400" dirty="0">
                <a:latin typeface="BDKJ Light" pitchFamily="50" charset="0"/>
              </a:rPr>
              <a:t> </a:t>
            </a:r>
            <a:r>
              <a:rPr lang="de-DE" sz="2400" dirty="0" smtClean="0">
                <a:latin typeface="BDKJ Light" pitchFamily="50" charset="0"/>
              </a:rPr>
              <a:t>Entscheidungsbefugnisse an Kinder und Jugendliche als Expert*innen ihrer eigenen Lebenswelt abzutreten.</a:t>
            </a:r>
            <a:endParaRPr lang="de-DE" sz="2400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400" b="1" dirty="0">
              <a:latin typeface="BDKJ Light" pitchFamily="50" charset="0"/>
            </a:endParaRPr>
          </a:p>
          <a:p>
            <a:pPr marL="0" indent="0">
              <a:buNone/>
            </a:pPr>
            <a:r>
              <a:rPr lang="de-DE" sz="2400" b="1" dirty="0">
                <a:latin typeface="BDKJ Light" pitchFamily="50" charset="0"/>
              </a:rPr>
              <a:t>In Kurz: es braucht das Demokrat*innen-Sein!</a:t>
            </a: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0046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>
                <a:latin typeface="BDKJ Light" pitchFamily="50" charset="0"/>
              </a:rPr>
              <a:t>Empfehlungen für mehr Beteiligung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DE" dirty="0">
                <a:latin typeface="BDKJ Light" pitchFamily="50" charset="0"/>
              </a:rPr>
              <a:t>Beteiligung junger Menschen greift ihre Themen und ihre Probleme auf!</a:t>
            </a:r>
          </a:p>
          <a:p>
            <a:pPr>
              <a:buFont typeface="Symbol" pitchFamily="18" charset="2"/>
              <a:buChar char="-"/>
            </a:pPr>
            <a:r>
              <a:rPr lang="de-DE" dirty="0">
                <a:latin typeface="BDKJ Light" pitchFamily="50" charset="0"/>
              </a:rPr>
              <a:t>Gemeinsam reden und Ideen und Vorschläge ernst nehmen!</a:t>
            </a:r>
          </a:p>
          <a:p>
            <a:pPr>
              <a:buFont typeface="Symbol" pitchFamily="18" charset="2"/>
              <a:buChar char="-"/>
            </a:pPr>
            <a:r>
              <a:rPr lang="de-DE" dirty="0">
                <a:latin typeface="BDKJ Light" pitchFamily="50" charset="0"/>
              </a:rPr>
              <a:t>Beteiligung braucht eine zeitliche und methodische Rahmung!</a:t>
            </a:r>
          </a:p>
          <a:p>
            <a:pPr>
              <a:buFont typeface="Symbol" pitchFamily="18" charset="2"/>
              <a:buChar char="-"/>
            </a:pPr>
            <a:r>
              <a:rPr lang="de-DE" dirty="0">
                <a:latin typeface="BDKJ Light" pitchFamily="50" charset="0"/>
              </a:rPr>
              <a:t>Demokratie und Beteiligung sind niederschwellig!</a:t>
            </a:r>
          </a:p>
          <a:p>
            <a:pPr>
              <a:buFont typeface="Symbol" pitchFamily="18" charset="2"/>
              <a:buChar char="-"/>
            </a:pPr>
            <a:r>
              <a:rPr lang="de-DE" dirty="0">
                <a:latin typeface="BDKJ Light" pitchFamily="50" charset="0"/>
              </a:rPr>
              <a:t>Demokratie und Beteiligung gehört in den Alltag!</a:t>
            </a: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3037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 smtClean="0">
                <a:latin typeface="BDKJ Light" pitchFamily="50" charset="0"/>
              </a:rPr>
              <a:t>Was sagt die KGO?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latin typeface="BDKJ Light" pitchFamily="50" charset="0"/>
              </a:rPr>
              <a:t>§ 38 Kirchengemeindeordnung der Diözese Rottenburg-Stuttgart</a:t>
            </a:r>
          </a:p>
          <a:p>
            <a:pPr marL="0" indent="0" algn="ctr">
              <a:buNone/>
            </a:pPr>
            <a:r>
              <a:rPr lang="de-DE" dirty="0">
                <a:latin typeface="BDKJ Light" pitchFamily="50" charset="0"/>
              </a:rPr>
              <a:t>„Der Kirchengemeinderat trifft sich mindestens einmal jährlich mit den Verantwortlichen und Vertreter*innen der Jugendarbeit in der Kirchengemeinde, um Fragen der Jugendarbeit und der Kirchengemeinde zu besprechen“</a:t>
            </a: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4815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4800" b="1" dirty="0" smtClean="0"/>
              <a:t>Jugendbeteiligung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 smtClean="0">
                <a:latin typeface="BDKJ Light" pitchFamily="50" charset="0"/>
              </a:rPr>
              <a:t>Was sagt die KGO?</a:t>
            </a:r>
            <a:endParaRPr lang="de-DE" altLang="de-DE" sz="3200" dirty="0">
              <a:latin typeface="BDKJ Light" pitchFamily="50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947738" y="2286000"/>
            <a:ext cx="7512694" cy="361632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latin typeface="BDKJ Light" pitchFamily="50" charset="0"/>
              </a:rPr>
              <a:t>§ 38 Kirchengemeindeordnung der Diözese Rottenburg-Stuttgart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Keine festen Formate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Aber: mehr als nur ein „Anhängsel“ an eine normale KGR-Sitzung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latin typeface="BDKJ Light" pitchFamily="50" charset="0"/>
              </a:rPr>
              <a:t>Zusätzlich: Möglichkeit von berufenen Jugendvertreter*innen im KGR</a:t>
            </a:r>
            <a:endParaRPr lang="de-DE" dirty="0">
              <a:latin typeface="BDKJ Light" pitchFamily="50" charset="0"/>
            </a:endParaRPr>
          </a:p>
          <a:p>
            <a:pPr marL="0" indent="0">
              <a:buNone/>
            </a:pPr>
            <a:endParaRPr lang="de-DE" sz="2000" dirty="0">
              <a:latin typeface="BDKJ Light" pitchFamily="50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4FFF-3C9F-458B-861D-455102DEB3E1}" type="slidenum">
              <a:rPr lang="de-DE" altLang="de-DE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5492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ke BDKJ PowerPiont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9E9E9E"/>
      </a:lt2>
      <a:accent1>
        <a:srgbClr val="77B800"/>
      </a:accent1>
      <a:accent2>
        <a:srgbClr val="E2001A"/>
      </a:accent2>
      <a:accent3>
        <a:srgbClr val="FFFFFF"/>
      </a:accent3>
      <a:accent4>
        <a:srgbClr val="000000"/>
      </a:accent4>
      <a:accent5>
        <a:srgbClr val="BDD8AA"/>
      </a:accent5>
      <a:accent6>
        <a:srgbClr val="CD0016"/>
      </a:accent6>
      <a:hlink>
        <a:srgbClr val="FF8F00"/>
      </a:hlink>
      <a:folHlink>
        <a:srgbClr val="0070B8"/>
      </a:folHlink>
    </a:clrScheme>
    <a:fontScheme name="Standarddesign">
      <a:majorFont>
        <a:latin typeface="BDKJ Bold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1BBBE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BDAF2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070B8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57238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4ACC1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E2001A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65A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74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8F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C6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99999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CD0016"/>
        </a:accent6>
        <a:hlink>
          <a:srgbClr val="0070B8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77B800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CD0016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D3006A"/>
        </a:accent1>
        <a:accent2>
          <a:srgbClr val="77B800"/>
        </a:accent2>
        <a:accent3>
          <a:srgbClr val="FFFFFF"/>
        </a:accent3>
        <a:accent4>
          <a:srgbClr val="000000"/>
        </a:accent4>
        <a:accent5>
          <a:srgbClr val="E6AAB9"/>
        </a:accent5>
        <a:accent6>
          <a:srgbClr val="6BA600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8">
      <a:dk1>
        <a:srgbClr val="000000"/>
      </a:dk1>
      <a:lt1>
        <a:srgbClr val="FFFFFF"/>
      </a:lt1>
      <a:dk2>
        <a:srgbClr val="000000"/>
      </a:dk2>
      <a:lt2>
        <a:srgbClr val="9E9E9E"/>
      </a:lt2>
      <a:accent1>
        <a:srgbClr val="77B800"/>
      </a:accent1>
      <a:accent2>
        <a:srgbClr val="E2001A"/>
      </a:accent2>
      <a:accent3>
        <a:srgbClr val="FFFFFF"/>
      </a:accent3>
      <a:accent4>
        <a:srgbClr val="000000"/>
      </a:accent4>
      <a:accent5>
        <a:srgbClr val="BDD8AA"/>
      </a:accent5>
      <a:accent6>
        <a:srgbClr val="CD0016"/>
      </a:accent6>
      <a:hlink>
        <a:srgbClr val="FF8F00"/>
      </a:hlink>
      <a:folHlink>
        <a:srgbClr val="0070B8"/>
      </a:folHlink>
    </a:clrScheme>
    <a:fontScheme name="1_Standarddesign">
      <a:majorFont>
        <a:latin typeface="BDKJ Bold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1BBBE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BDAF2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070B8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57238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4ACC1"/>
        </a:accent5>
        <a:accent6>
          <a:srgbClr val="CD001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E2001A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65A6"/>
        </a:accent6>
        <a:hlink>
          <a:srgbClr val="FF8F00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74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8F00"/>
        </a:accent1>
        <a:accent2>
          <a:srgbClr val="0070B8"/>
        </a:accent2>
        <a:accent3>
          <a:srgbClr val="FFFFFF"/>
        </a:accent3>
        <a:accent4>
          <a:srgbClr val="000000"/>
        </a:accent4>
        <a:accent5>
          <a:srgbClr val="FFC6AA"/>
        </a:accent5>
        <a:accent6>
          <a:srgbClr val="0065A6"/>
        </a:accent6>
        <a:hlink>
          <a:srgbClr val="E2001A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999999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CD0016"/>
        </a:accent6>
        <a:hlink>
          <a:srgbClr val="0070B8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77B800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CD0016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D3006A"/>
        </a:accent1>
        <a:accent2>
          <a:srgbClr val="77B800"/>
        </a:accent2>
        <a:accent3>
          <a:srgbClr val="FFFFFF"/>
        </a:accent3>
        <a:accent4>
          <a:srgbClr val="000000"/>
        </a:accent4>
        <a:accent5>
          <a:srgbClr val="E6AAB9"/>
        </a:accent5>
        <a:accent6>
          <a:srgbClr val="6BA600"/>
        </a:accent6>
        <a:hlink>
          <a:srgbClr val="FF8F00"/>
        </a:hlink>
        <a:folHlink>
          <a:srgbClr val="0070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Bildschirmpräsentation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BDKJ Bold</vt:lpstr>
      <vt:lpstr>BDKJ Light</vt:lpstr>
      <vt:lpstr>BDKJ Regular</vt:lpstr>
      <vt:lpstr>Symbol</vt:lpstr>
      <vt:lpstr>Trebuchet MS</vt:lpstr>
      <vt:lpstr>Wingdings</vt:lpstr>
      <vt:lpstr>Maske BDKJ PowerPiont</vt:lpstr>
      <vt:lpstr>1_Standarddesign</vt:lpstr>
      <vt:lpstr>Jugendbeteiligung</vt:lpstr>
      <vt:lpstr>Jugendbeteiligung Unser Demokratieverständnis</vt:lpstr>
      <vt:lpstr>Jugendbeteiligung Begriffsklärungen</vt:lpstr>
      <vt:lpstr>Jugendbeteiligung Stufen der Beteiligung</vt:lpstr>
      <vt:lpstr>Jugendbeteiligung Und jetzt Ihr!</vt:lpstr>
      <vt:lpstr>Jugendbeteiligung Echte Jugendbeteiligung braucht …</vt:lpstr>
      <vt:lpstr>Jugendbeteiligung Empfehlungen für mehr Beteiligung</vt:lpstr>
      <vt:lpstr>Jugendbeteiligung Was sagt die KGO?</vt:lpstr>
      <vt:lpstr>Jugendbeteiligung Was sagt die KGO?</vt:lpstr>
      <vt:lpstr>Jugendbeteiligung Verknüpfung zur Kommune</vt:lpstr>
      <vt:lpstr>Jugendbeteiligung Verknüpfung zur Kommune</vt:lpstr>
      <vt:lpstr>Jugendbeteiligung Selbstreflexion</vt:lpstr>
      <vt:lpstr>Jugendbeteiligung Und jetzt?</vt:lpstr>
    </vt:vector>
  </TitlesOfParts>
  <Company>Bischöfliches Jugendamt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Christina Haaf</dc:creator>
  <cp:lastModifiedBy>Politik und Verband PraktikantIn</cp:lastModifiedBy>
  <cp:revision>156</cp:revision>
  <cp:lastPrinted>2018-10-16T12:52:50Z</cp:lastPrinted>
  <dcterms:created xsi:type="dcterms:W3CDTF">2018-08-31T09:57:49Z</dcterms:created>
  <dcterms:modified xsi:type="dcterms:W3CDTF">2022-03-21T11:17:10Z</dcterms:modified>
</cp:coreProperties>
</file>